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2" r:id="rId5"/>
    <p:sldId id="267" r:id="rId6"/>
    <p:sldId id="268" r:id="rId7"/>
    <p:sldId id="269" r:id="rId8"/>
    <p:sldId id="270" r:id="rId9"/>
    <p:sldId id="274" r:id="rId10"/>
    <p:sldId id="271" r:id="rId11"/>
    <p:sldId id="272" r:id="rId12"/>
    <p:sldId id="273" r:id="rId13"/>
    <p:sldId id="275" r:id="rId14"/>
    <p:sldId id="276" r:id="rId15"/>
    <p:sldId id="277" r:id="rId16"/>
    <p:sldId id="278" r:id="rId17"/>
    <p:sldId id="279"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15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C22F8B-CC6C-40C4-BFD1-EF0DAB4BEE44}"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363183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C22F8B-CC6C-40C4-BFD1-EF0DAB4BEE44}"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23269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C22F8B-CC6C-40C4-BFD1-EF0DAB4BEE44}"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126312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C22F8B-CC6C-40C4-BFD1-EF0DAB4BEE44}"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35172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22F8B-CC6C-40C4-BFD1-EF0DAB4BEE44}"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222238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C22F8B-CC6C-40C4-BFD1-EF0DAB4BEE44}"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10674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C22F8B-CC6C-40C4-BFD1-EF0DAB4BEE44}" type="datetimeFigureOut">
              <a:rPr lang="en-US" smtClean="0"/>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2814262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C22F8B-CC6C-40C4-BFD1-EF0DAB4BEE44}" type="datetimeFigureOut">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4160877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22F8B-CC6C-40C4-BFD1-EF0DAB4BEE44}" type="datetimeFigureOut">
              <a:rPr lang="en-US" smtClean="0"/>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228589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22F8B-CC6C-40C4-BFD1-EF0DAB4BEE44}"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146467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22F8B-CC6C-40C4-BFD1-EF0DAB4BEE44}"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FD26E-DA47-4DDE-8A42-8FC218CE3492}" type="slidenum">
              <a:rPr lang="en-US" smtClean="0"/>
              <a:t>‹#›</a:t>
            </a:fld>
            <a:endParaRPr lang="en-US"/>
          </a:p>
        </p:txBody>
      </p:sp>
    </p:spTree>
    <p:extLst>
      <p:ext uri="{BB962C8B-B14F-4D97-AF65-F5344CB8AC3E}">
        <p14:creationId xmlns:p14="http://schemas.microsoft.com/office/powerpoint/2010/main" val="378359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22F8B-CC6C-40C4-BFD1-EF0DAB4BEE44}" type="datetimeFigureOut">
              <a:rPr lang="en-US" smtClean="0"/>
              <a:t>10/9/2015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AFD26E-DA47-4DDE-8A42-8FC218CE3492}" type="slidenum">
              <a:rPr lang="en-US" smtClean="0"/>
              <a:t>‹#›</a:t>
            </a:fld>
            <a:endParaRPr lang="en-US"/>
          </a:p>
        </p:txBody>
      </p:sp>
    </p:spTree>
    <p:extLst>
      <p:ext uri="{BB962C8B-B14F-4D97-AF65-F5344CB8AC3E}">
        <p14:creationId xmlns:p14="http://schemas.microsoft.com/office/powerpoint/2010/main" val="2167112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1491734" y="3168134"/>
            <a:ext cx="3962400" cy="369332"/>
          </a:xfrm>
          <a:prstGeom prst="rect">
            <a:avLst/>
          </a:prstGeom>
          <a:noFill/>
        </p:spPr>
        <p:txBody>
          <a:bodyPr wrap="square" rtlCol="0">
            <a:spAutoFit/>
          </a:bodyPr>
          <a:lstStyle/>
          <a:p>
            <a:pPr algn="ctr"/>
            <a:r>
              <a:rPr lang="en-US" b="1" dirty="0" smtClean="0">
                <a:latin typeface="Comic Sans MS" panose="030F0702030302020204" pitchFamily="66" charset="0"/>
              </a:rPr>
              <a:t>Rational Scavenger Hunt</a:t>
            </a:r>
            <a:endParaRPr lang="en-US" b="1" dirty="0">
              <a:latin typeface="Comic Sans MS" panose="030F0702030302020204" pitchFamily="66" charset="0"/>
            </a:endParaRPr>
          </a:p>
        </p:txBody>
      </p:sp>
      <p:sp>
        <p:nvSpPr>
          <p:cNvPr id="3" name="TextBox 2"/>
          <p:cNvSpPr txBox="1"/>
          <p:nvPr/>
        </p:nvSpPr>
        <p:spPr>
          <a:xfrm rot="16200000">
            <a:off x="-1440417" y="2934384"/>
            <a:ext cx="5905500" cy="646331"/>
          </a:xfrm>
          <a:prstGeom prst="rect">
            <a:avLst/>
          </a:prstGeom>
          <a:noFill/>
        </p:spPr>
        <p:txBody>
          <a:bodyPr wrap="square" rtlCol="0">
            <a:spAutoFit/>
          </a:bodyPr>
          <a:lstStyle/>
          <a:p>
            <a:r>
              <a:rPr lang="en-US" sz="1200" dirty="0" smtClean="0">
                <a:latin typeface="Comic Sans MS" panose="030F0702030302020204" pitchFamily="66" charset="0"/>
              </a:rPr>
              <a:t>Can you figure out my favorite </a:t>
            </a:r>
            <a:r>
              <a:rPr lang="en-US" sz="1200" dirty="0" err="1" smtClean="0">
                <a:latin typeface="Comic Sans MS" panose="030F0702030302020204" pitchFamily="66" charset="0"/>
              </a:rPr>
              <a:t>tv</a:t>
            </a:r>
            <a:r>
              <a:rPr lang="en-US" sz="1200" dirty="0" smtClean="0">
                <a:latin typeface="Comic Sans MS" panose="030F0702030302020204" pitchFamily="66" charset="0"/>
              </a:rPr>
              <a:t> show as a kid?  Go through the scavenger hunt in order to earn clues to help figure out the riddle.  In order to receive full credit, you must SHOW ALL YOUR WORK!  Have fun and good luck!</a:t>
            </a:r>
            <a:endParaRPr lang="en-US" sz="1200" dirty="0">
              <a:latin typeface="Comic Sans MS" panose="030F0702030302020204" pitchFamily="66" charset="0"/>
            </a:endParaRPr>
          </a:p>
        </p:txBody>
      </p:sp>
      <p:sp>
        <p:nvSpPr>
          <p:cNvPr id="4" name="TextBox 3"/>
          <p:cNvSpPr txBox="1"/>
          <p:nvPr/>
        </p:nvSpPr>
        <p:spPr>
          <a:xfrm rot="16200000">
            <a:off x="-1880861" y="3186440"/>
            <a:ext cx="5524500" cy="523220"/>
          </a:xfrm>
          <a:prstGeom prst="rect">
            <a:avLst/>
          </a:prstGeom>
          <a:noFill/>
        </p:spPr>
        <p:txBody>
          <a:bodyPr wrap="square" rtlCol="0">
            <a:spAutoFit/>
          </a:bodyPr>
          <a:lstStyle/>
          <a:p>
            <a:pPr algn="ctr"/>
            <a:r>
              <a:rPr lang="en-US" sz="1400" b="1" dirty="0" smtClean="0">
                <a:latin typeface="Comic Sans MS" panose="030F0702030302020204" pitchFamily="66" charset="0"/>
              </a:rPr>
              <a:t>Go to a station, solve the question, then check your answer!  It’s as easy as pi  </a:t>
            </a:r>
            <a:r>
              <a:rPr lang="en-US" sz="1400" b="1" dirty="0" smtClean="0">
                <a:latin typeface="Comic Sans MS" panose="030F0702030302020204" pitchFamily="66" charset="0"/>
                <a:sym typeface="Wingdings" panose="05000000000000000000" pitchFamily="2" charset="2"/>
              </a:rPr>
              <a:t></a:t>
            </a:r>
            <a:endParaRPr lang="en-US" sz="1400" b="1" dirty="0">
              <a:latin typeface="Comic Sans MS" panose="030F0702030302020204" pitchFamily="66" charset="0"/>
            </a:endParaRPr>
          </a:p>
        </p:txBody>
      </p:sp>
      <p:sp>
        <p:nvSpPr>
          <p:cNvPr id="5" name="TextBox 4"/>
          <p:cNvSpPr txBox="1"/>
          <p:nvPr/>
        </p:nvSpPr>
        <p:spPr>
          <a:xfrm rot="16200000">
            <a:off x="316874" y="2121525"/>
            <a:ext cx="5359977" cy="2031325"/>
          </a:xfrm>
          <a:prstGeom prst="rect">
            <a:avLst/>
          </a:prstGeom>
          <a:noFill/>
        </p:spPr>
        <p:txBody>
          <a:bodyPr wrap="square" rtlCol="0">
            <a:spAutoFit/>
          </a:bodyPr>
          <a:lstStyle/>
          <a:p>
            <a:pPr algn="ctr"/>
            <a:r>
              <a:rPr lang="en-US" dirty="0" smtClean="0"/>
              <a:t>___        ___  ___  ___  ___  ___  ___      ___  ___  ___</a:t>
            </a:r>
          </a:p>
          <a:p>
            <a:pPr algn="ctr"/>
            <a:endParaRPr lang="en-US" dirty="0"/>
          </a:p>
          <a:p>
            <a:pPr algn="ctr"/>
            <a:r>
              <a:rPr lang="en-US" dirty="0" smtClean="0"/>
              <a:t>___  ___ ___  ___  ___  ___  ___ !     ___  ___ ___</a:t>
            </a:r>
          </a:p>
          <a:p>
            <a:pPr algn="ctr"/>
            <a:endParaRPr lang="en-US" dirty="0"/>
          </a:p>
          <a:p>
            <a:pPr algn="ctr"/>
            <a:r>
              <a:rPr lang="en-US" dirty="0" smtClean="0"/>
              <a:t>___  ___  ___  ___ </a:t>
            </a:r>
          </a:p>
          <a:p>
            <a:pPr algn="ctr"/>
            <a:r>
              <a:rPr lang="en-US" dirty="0" smtClean="0"/>
              <a:t>          </a:t>
            </a:r>
            <a:endParaRPr lang="en-US" dirty="0"/>
          </a:p>
          <a:p>
            <a:pPr algn="ctr"/>
            <a:r>
              <a:rPr lang="en-US" dirty="0" smtClean="0"/>
              <a:t>___  ___  ___ ___  ___  ___  ___</a:t>
            </a:r>
            <a:endParaRPr lang="en-US" dirty="0"/>
          </a:p>
        </p:txBody>
      </p:sp>
      <p:grpSp>
        <p:nvGrpSpPr>
          <p:cNvPr id="11" name="Group 10"/>
          <p:cNvGrpSpPr/>
          <p:nvPr/>
        </p:nvGrpSpPr>
        <p:grpSpPr>
          <a:xfrm>
            <a:off x="4419600" y="706582"/>
            <a:ext cx="4565073" cy="5334000"/>
            <a:chOff x="4419600" y="706582"/>
            <a:chExt cx="4565073" cy="5334000"/>
          </a:xfrm>
        </p:grpSpPr>
        <p:sp>
          <p:nvSpPr>
            <p:cNvPr id="8" name="Rectangle 7"/>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2" name="TextBox 11"/>
          <p:cNvSpPr txBox="1"/>
          <p:nvPr/>
        </p:nvSpPr>
        <p:spPr>
          <a:xfrm rot="16200000">
            <a:off x="4413260" y="2299256"/>
            <a:ext cx="3733800" cy="3416320"/>
          </a:xfrm>
          <a:prstGeom prst="rect">
            <a:avLst/>
          </a:prstGeom>
          <a:noFill/>
        </p:spPr>
        <p:txBody>
          <a:bodyPr wrap="square" rtlCol="0">
            <a:spAutoFit/>
          </a:bodyPr>
          <a:lstStyle/>
          <a:p>
            <a:r>
              <a:rPr lang="en-US" dirty="0" smtClean="0"/>
              <a:t>1.</a:t>
            </a:r>
          </a:p>
          <a:p>
            <a:endParaRPr lang="en-US" dirty="0"/>
          </a:p>
          <a:p>
            <a:endParaRPr lang="en-US" dirty="0" smtClean="0"/>
          </a:p>
          <a:p>
            <a:endParaRPr lang="en-US" dirty="0"/>
          </a:p>
          <a:p>
            <a:endParaRPr lang="en-US" dirty="0" smtClean="0"/>
          </a:p>
          <a:p>
            <a:r>
              <a:rPr lang="en-US" dirty="0" smtClean="0"/>
              <a:t>2.</a:t>
            </a:r>
          </a:p>
          <a:p>
            <a:endParaRPr lang="en-US" dirty="0"/>
          </a:p>
          <a:p>
            <a:endParaRPr lang="en-US" dirty="0" smtClean="0"/>
          </a:p>
          <a:p>
            <a:endParaRPr lang="en-US" dirty="0"/>
          </a:p>
          <a:p>
            <a:endParaRPr lang="en-US" dirty="0" smtClean="0"/>
          </a:p>
          <a:p>
            <a:endParaRPr lang="en-US" dirty="0"/>
          </a:p>
          <a:p>
            <a:r>
              <a:rPr lang="en-US" dirty="0" smtClean="0"/>
              <a:t>3.</a:t>
            </a:r>
            <a:endParaRPr lang="en-US" dirty="0"/>
          </a:p>
        </p:txBody>
      </p:sp>
      <p:sp>
        <p:nvSpPr>
          <p:cNvPr id="13" name="TextBox 12"/>
          <p:cNvSpPr txBox="1"/>
          <p:nvPr/>
        </p:nvSpPr>
        <p:spPr>
          <a:xfrm rot="16200000">
            <a:off x="-267513" y="2858312"/>
            <a:ext cx="5368638" cy="261610"/>
          </a:xfrm>
          <a:prstGeom prst="rect">
            <a:avLst/>
          </a:prstGeom>
          <a:noFill/>
        </p:spPr>
        <p:txBody>
          <a:bodyPr wrap="square" rtlCol="0">
            <a:spAutoFit/>
          </a:bodyPr>
          <a:lstStyle/>
          <a:p>
            <a:r>
              <a:rPr lang="en-US" sz="1100" dirty="0" smtClean="0"/>
              <a:t>  -4                      1/2        0            1            1          8/x  </a:t>
            </a:r>
            <a:r>
              <a:rPr lang="en-US" sz="1100" dirty="0" smtClean="0"/>
              <a:t>      -10             </a:t>
            </a:r>
            <a:r>
              <a:rPr lang="en-US" sz="1100" dirty="0" smtClean="0"/>
              <a:t>3(x-5)       1      (x-2)/x</a:t>
            </a:r>
            <a:endParaRPr lang="en-US" sz="1100" dirty="0"/>
          </a:p>
        </p:txBody>
      </p:sp>
      <p:sp>
        <p:nvSpPr>
          <p:cNvPr id="14" name="TextBox 13"/>
          <p:cNvSpPr txBox="1"/>
          <p:nvPr/>
        </p:nvSpPr>
        <p:spPr>
          <a:xfrm rot="16200000">
            <a:off x="388742" y="2934511"/>
            <a:ext cx="5216238" cy="261610"/>
          </a:xfrm>
          <a:prstGeom prst="rect">
            <a:avLst/>
          </a:prstGeom>
          <a:noFill/>
        </p:spPr>
        <p:txBody>
          <a:bodyPr wrap="square" rtlCol="0">
            <a:spAutoFit/>
          </a:bodyPr>
          <a:lstStyle/>
          <a:p>
            <a:r>
              <a:rPr lang="en-US" sz="1100" dirty="0"/>
              <a:t> </a:t>
            </a:r>
            <a:r>
              <a:rPr lang="en-US" sz="1100" dirty="0" smtClean="0"/>
              <a:t>     (x-5)        -4	       3        12/5       1/2          0      (x-2)/x              12/5       8/x        0</a:t>
            </a:r>
            <a:endParaRPr lang="en-US" sz="1100" dirty="0"/>
          </a:p>
        </p:txBody>
      </p:sp>
      <p:sp>
        <p:nvSpPr>
          <p:cNvPr id="15" name="TextBox 14"/>
          <p:cNvSpPr txBox="1"/>
          <p:nvPr/>
        </p:nvSpPr>
        <p:spPr>
          <a:xfrm rot="16200000">
            <a:off x="1911472" y="2569195"/>
            <a:ext cx="3214452" cy="261610"/>
          </a:xfrm>
          <a:prstGeom prst="rect">
            <a:avLst/>
          </a:prstGeom>
          <a:noFill/>
        </p:spPr>
        <p:txBody>
          <a:bodyPr wrap="square" rtlCol="0">
            <a:spAutoFit/>
          </a:bodyPr>
          <a:lstStyle/>
          <a:p>
            <a:r>
              <a:rPr lang="en-US" sz="1100" dirty="0" smtClean="0"/>
              <a:t>       -(x-4)        -1           1        15/8</a:t>
            </a:r>
            <a:endParaRPr lang="en-US" sz="1100" dirty="0"/>
          </a:p>
        </p:txBody>
      </p:sp>
      <p:sp>
        <p:nvSpPr>
          <p:cNvPr id="16" name="TextBox 15"/>
          <p:cNvSpPr txBox="1"/>
          <p:nvPr/>
        </p:nvSpPr>
        <p:spPr>
          <a:xfrm rot="16200000">
            <a:off x="1636590" y="2702330"/>
            <a:ext cx="4751870" cy="261610"/>
          </a:xfrm>
          <a:prstGeom prst="rect">
            <a:avLst/>
          </a:prstGeom>
          <a:noFill/>
        </p:spPr>
        <p:txBody>
          <a:bodyPr wrap="square" rtlCol="0">
            <a:spAutoFit/>
          </a:bodyPr>
          <a:lstStyle/>
          <a:p>
            <a:r>
              <a:rPr lang="en-US" sz="1100" dirty="0" smtClean="0"/>
              <a:t>                (x-5)	    1            3         -10       15/8        1        (x+4)/(</a:t>
            </a:r>
            <a:r>
              <a:rPr lang="en-US" sz="1100" dirty="0" smtClean="0"/>
              <a:t>x-2</a:t>
            </a:r>
            <a:r>
              <a:rPr lang="en-US" sz="1100" dirty="0" smtClean="0"/>
              <a:t>)</a:t>
            </a:r>
            <a:endParaRPr lang="en-US" sz="1100" dirty="0"/>
          </a:p>
        </p:txBody>
      </p:sp>
    </p:spTree>
    <p:extLst>
      <p:ext uri="{BB962C8B-B14F-4D97-AF65-F5344CB8AC3E}">
        <p14:creationId xmlns:p14="http://schemas.microsoft.com/office/powerpoint/2010/main" val="3628977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45027" y="838200"/>
              <a:ext cx="7199087" cy="1200329"/>
            </a:xfrm>
            <a:prstGeom prst="rect">
              <a:avLst/>
            </a:prstGeom>
            <a:noFill/>
          </p:spPr>
          <p:txBody>
            <a:bodyPr wrap="square" rtlCol="0">
              <a:spAutoFit/>
            </a:bodyPr>
            <a:lstStyle/>
            <a:p>
              <a:r>
                <a:rPr lang="en-US" sz="3600" b="1" dirty="0">
                  <a:latin typeface="Comic Sans MS" panose="030F0702030302020204" pitchFamily="66" charset="0"/>
                </a:rPr>
                <a:t>8</a:t>
              </a:r>
              <a:r>
                <a:rPr lang="en-US" sz="3600" b="1" dirty="0" smtClean="0">
                  <a:latin typeface="Comic Sans MS" panose="030F0702030302020204" pitchFamily="66" charset="0"/>
                </a:rPr>
                <a:t>. Simplify the following:</a:t>
              </a:r>
            </a:p>
            <a:p>
              <a:endParaRPr lang="en-US" sz="3600" b="1" dirty="0">
                <a:latin typeface="Comic Sans MS" panose="030F0702030302020204" pitchFamily="66" charset="0"/>
              </a:endParaRPr>
            </a:p>
          </p:txBody>
        </p:sp>
      </p:grpSp>
      <p:pic>
        <p:nvPicPr>
          <p:cNvPr id="8" name="Picture 7"/>
          <p:cNvPicPr>
            <a:picLocks noChangeAspect="1"/>
          </p:cNvPicPr>
          <p:nvPr/>
        </p:nvPicPr>
        <p:blipFill>
          <a:blip r:embed="rId2"/>
          <a:stretch>
            <a:fillRect/>
          </a:stretch>
        </p:blipFill>
        <p:spPr>
          <a:xfrm>
            <a:off x="2632609" y="1611085"/>
            <a:ext cx="4292297" cy="2467429"/>
          </a:xfrm>
          <a:prstGeom prst="rect">
            <a:avLst/>
          </a:prstGeom>
        </p:spPr>
      </p:pic>
      <p:sp>
        <p:nvSpPr>
          <p:cNvPr id="6" name="Rectangle 5"/>
          <p:cNvSpPr/>
          <p:nvPr/>
        </p:nvSpPr>
        <p:spPr>
          <a:xfrm>
            <a:off x="2632609" y="3168502"/>
            <a:ext cx="4182861" cy="910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stretch>
            <a:fillRect/>
          </a:stretch>
        </p:blipFill>
        <p:spPr>
          <a:xfrm>
            <a:off x="6022410" y="4046536"/>
            <a:ext cx="1562100" cy="1609725"/>
          </a:xfrm>
          <a:prstGeom prst="rect">
            <a:avLst/>
          </a:prstGeom>
        </p:spPr>
      </p:pic>
    </p:spTree>
    <p:extLst>
      <p:ext uri="{BB962C8B-B14F-4D97-AF65-F5344CB8AC3E}">
        <p14:creationId xmlns:p14="http://schemas.microsoft.com/office/powerpoint/2010/main" val="3764418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45027" y="838200"/>
              <a:ext cx="7422698" cy="1200329"/>
            </a:xfrm>
            <a:prstGeom prst="rect">
              <a:avLst/>
            </a:prstGeom>
            <a:noFill/>
          </p:spPr>
          <p:txBody>
            <a:bodyPr wrap="square" rtlCol="0">
              <a:spAutoFit/>
            </a:bodyPr>
            <a:lstStyle/>
            <a:p>
              <a:r>
                <a:rPr lang="en-US" sz="3600" b="1" dirty="0" smtClean="0">
                  <a:latin typeface="Comic Sans MS" panose="030F0702030302020204" pitchFamily="66" charset="0"/>
                </a:rPr>
                <a:t>2. Find the vertical asymptote:</a:t>
              </a:r>
            </a:p>
            <a:p>
              <a:endParaRPr lang="en-US" sz="3600" b="1" dirty="0">
                <a:latin typeface="Comic Sans MS" panose="030F0702030302020204" pitchFamily="66" charset="0"/>
              </a:endParaRPr>
            </a:p>
          </p:txBody>
        </p:sp>
      </p:grpSp>
      <p:pic>
        <p:nvPicPr>
          <p:cNvPr id="9" name="Picture 8"/>
          <p:cNvPicPr>
            <a:picLocks noChangeAspect="1"/>
          </p:cNvPicPr>
          <p:nvPr/>
        </p:nvPicPr>
        <p:blipFill>
          <a:blip r:embed="rId2"/>
          <a:stretch>
            <a:fillRect/>
          </a:stretch>
        </p:blipFill>
        <p:spPr>
          <a:xfrm>
            <a:off x="3105356" y="1872801"/>
            <a:ext cx="3077079" cy="1336331"/>
          </a:xfrm>
          <a:prstGeom prst="rect">
            <a:avLst/>
          </a:prstGeom>
        </p:spPr>
      </p:pic>
      <p:pic>
        <p:nvPicPr>
          <p:cNvPr id="10" name="Picture 9"/>
          <p:cNvPicPr>
            <a:picLocks noChangeAspect="1"/>
          </p:cNvPicPr>
          <p:nvPr/>
        </p:nvPicPr>
        <p:blipFill>
          <a:blip r:embed="rId3"/>
          <a:stretch>
            <a:fillRect/>
          </a:stretch>
        </p:blipFill>
        <p:spPr>
          <a:xfrm>
            <a:off x="6073253" y="4134551"/>
            <a:ext cx="1562100" cy="1581150"/>
          </a:xfrm>
          <a:prstGeom prst="rect">
            <a:avLst/>
          </a:prstGeom>
        </p:spPr>
      </p:pic>
    </p:spTree>
    <p:extLst>
      <p:ext uri="{BB962C8B-B14F-4D97-AF65-F5344CB8AC3E}">
        <p14:creationId xmlns:p14="http://schemas.microsoft.com/office/powerpoint/2010/main" val="704142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45027" y="838200"/>
              <a:ext cx="7199087" cy="1200329"/>
            </a:xfrm>
            <a:prstGeom prst="rect">
              <a:avLst/>
            </a:prstGeom>
            <a:noFill/>
          </p:spPr>
          <p:txBody>
            <a:bodyPr wrap="square" rtlCol="0">
              <a:spAutoFit/>
            </a:bodyPr>
            <a:lstStyle/>
            <a:p>
              <a:r>
                <a:rPr lang="en-US" sz="3600" b="1" dirty="0" smtClean="0">
                  <a:latin typeface="Comic Sans MS" panose="030F0702030302020204" pitchFamily="66" charset="0"/>
                </a:rPr>
                <a:t>10. Simplify the following:</a:t>
              </a:r>
            </a:p>
            <a:p>
              <a:endParaRPr lang="en-US" sz="3600" b="1" dirty="0">
                <a:latin typeface="Comic Sans MS" panose="030F0702030302020204" pitchFamily="66" charset="0"/>
              </a:endParaRPr>
            </a:p>
          </p:txBody>
        </p:sp>
      </p:grpSp>
      <p:pic>
        <p:nvPicPr>
          <p:cNvPr id="6" name="Picture 5"/>
          <p:cNvPicPr>
            <a:picLocks noChangeAspect="1"/>
          </p:cNvPicPr>
          <p:nvPr/>
        </p:nvPicPr>
        <p:blipFill>
          <a:blip r:embed="rId2"/>
          <a:stretch>
            <a:fillRect/>
          </a:stretch>
        </p:blipFill>
        <p:spPr>
          <a:xfrm>
            <a:off x="3760560" y="1681341"/>
            <a:ext cx="1580698" cy="2333411"/>
          </a:xfrm>
          <a:prstGeom prst="rect">
            <a:avLst/>
          </a:prstGeom>
        </p:spPr>
      </p:pic>
      <p:pic>
        <p:nvPicPr>
          <p:cNvPr id="7" name="Picture 6"/>
          <p:cNvPicPr>
            <a:picLocks noChangeAspect="1"/>
          </p:cNvPicPr>
          <p:nvPr/>
        </p:nvPicPr>
        <p:blipFill>
          <a:blip r:embed="rId3"/>
          <a:stretch>
            <a:fillRect/>
          </a:stretch>
        </p:blipFill>
        <p:spPr>
          <a:xfrm>
            <a:off x="6146615" y="4110480"/>
            <a:ext cx="1571625" cy="1571625"/>
          </a:xfrm>
          <a:prstGeom prst="rect">
            <a:avLst/>
          </a:prstGeom>
        </p:spPr>
      </p:pic>
    </p:spTree>
    <p:extLst>
      <p:ext uri="{BB962C8B-B14F-4D97-AF65-F5344CB8AC3E}">
        <p14:creationId xmlns:p14="http://schemas.microsoft.com/office/powerpoint/2010/main" val="48558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827313" y="791699"/>
              <a:ext cx="7707087" cy="3416320"/>
            </a:xfrm>
            <a:prstGeom prst="rect">
              <a:avLst/>
            </a:prstGeom>
            <a:noFill/>
          </p:spPr>
          <p:txBody>
            <a:bodyPr wrap="square" rtlCol="0">
              <a:spAutoFit/>
            </a:bodyPr>
            <a:lstStyle/>
            <a:p>
              <a:r>
                <a:rPr lang="en-US" sz="3600" b="1" dirty="0">
                  <a:latin typeface="Comic Sans MS" panose="030F0702030302020204" pitchFamily="66" charset="0"/>
                </a:rPr>
                <a:t>4</a:t>
              </a:r>
              <a:r>
                <a:rPr lang="en-US" sz="3600" b="1" dirty="0" smtClean="0">
                  <a:latin typeface="Comic Sans MS" panose="030F0702030302020204" pitchFamily="66" charset="0"/>
                </a:rPr>
                <a:t>. Justin can install a new roof in 4 days.  Ben can install the same size roof in 6 days.  How long will it take them to install a roof if they work together?:</a:t>
              </a:r>
            </a:p>
            <a:p>
              <a:endParaRPr lang="en-US" sz="3600" b="1" dirty="0">
                <a:latin typeface="Comic Sans MS" panose="030F0702030302020204" pitchFamily="66" charset="0"/>
              </a:endParaRPr>
            </a:p>
          </p:txBody>
        </p:sp>
      </p:grpSp>
      <p:pic>
        <p:nvPicPr>
          <p:cNvPr id="7" name="Picture 6"/>
          <p:cNvPicPr>
            <a:picLocks noChangeAspect="1"/>
          </p:cNvPicPr>
          <p:nvPr/>
        </p:nvPicPr>
        <p:blipFill>
          <a:blip r:embed="rId2"/>
          <a:stretch>
            <a:fillRect/>
          </a:stretch>
        </p:blipFill>
        <p:spPr>
          <a:xfrm>
            <a:off x="6300234" y="4208019"/>
            <a:ext cx="1562100" cy="1571625"/>
          </a:xfrm>
          <a:prstGeom prst="rect">
            <a:avLst/>
          </a:prstGeom>
        </p:spPr>
      </p:pic>
    </p:spTree>
    <p:extLst>
      <p:ext uri="{BB962C8B-B14F-4D97-AF65-F5344CB8AC3E}">
        <p14:creationId xmlns:p14="http://schemas.microsoft.com/office/powerpoint/2010/main" val="3207118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262257" cy="5867400"/>
            <a:chOff x="533400" y="457200"/>
            <a:chExt cx="8262257"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88570" y="791699"/>
              <a:ext cx="7707087" cy="1200329"/>
            </a:xfrm>
            <a:prstGeom prst="rect">
              <a:avLst/>
            </a:prstGeom>
            <a:noFill/>
          </p:spPr>
          <p:txBody>
            <a:bodyPr wrap="square" rtlCol="0">
              <a:spAutoFit/>
            </a:bodyPr>
            <a:lstStyle/>
            <a:p>
              <a:r>
                <a:rPr lang="en-US" sz="3600" b="1" dirty="0" smtClean="0">
                  <a:latin typeface="Comic Sans MS" panose="030F0702030302020204" pitchFamily="66" charset="0"/>
                </a:rPr>
                <a:t>7. Solve the following:</a:t>
              </a:r>
            </a:p>
            <a:p>
              <a:endParaRPr lang="en-US" sz="3600" b="1" dirty="0">
                <a:latin typeface="Comic Sans MS" panose="030F0702030302020204" pitchFamily="66" charset="0"/>
              </a:endParaRPr>
            </a:p>
          </p:txBody>
        </p:sp>
      </p:grpSp>
      <p:pic>
        <p:nvPicPr>
          <p:cNvPr id="5" name="Picture 4"/>
          <p:cNvPicPr>
            <a:picLocks noChangeAspect="1"/>
          </p:cNvPicPr>
          <p:nvPr/>
        </p:nvPicPr>
        <p:blipFill>
          <a:blip r:embed="rId2"/>
          <a:stretch>
            <a:fillRect/>
          </a:stretch>
        </p:blipFill>
        <p:spPr>
          <a:xfrm>
            <a:off x="2488973" y="1741261"/>
            <a:ext cx="4579484" cy="2281476"/>
          </a:xfrm>
          <a:prstGeom prst="rect">
            <a:avLst/>
          </a:prstGeom>
        </p:spPr>
      </p:pic>
      <p:sp>
        <p:nvSpPr>
          <p:cNvPr id="7" name="Rectangle 6"/>
          <p:cNvSpPr/>
          <p:nvPr/>
        </p:nvSpPr>
        <p:spPr>
          <a:xfrm>
            <a:off x="2488973" y="3083442"/>
            <a:ext cx="1881008" cy="939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stretch>
            <a:fillRect/>
          </a:stretch>
        </p:blipFill>
        <p:spPr>
          <a:xfrm>
            <a:off x="6195016" y="4196011"/>
            <a:ext cx="1581150" cy="1552575"/>
          </a:xfrm>
          <a:prstGeom prst="rect">
            <a:avLst/>
          </a:prstGeom>
        </p:spPr>
      </p:pic>
    </p:spTree>
    <p:extLst>
      <p:ext uri="{BB962C8B-B14F-4D97-AF65-F5344CB8AC3E}">
        <p14:creationId xmlns:p14="http://schemas.microsoft.com/office/powerpoint/2010/main" val="315029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262257" cy="5867400"/>
            <a:chOff x="533400" y="457200"/>
            <a:chExt cx="8262257"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88570" y="820727"/>
              <a:ext cx="7707087" cy="1200329"/>
            </a:xfrm>
            <a:prstGeom prst="rect">
              <a:avLst/>
            </a:prstGeom>
            <a:noFill/>
          </p:spPr>
          <p:txBody>
            <a:bodyPr wrap="square" rtlCol="0">
              <a:spAutoFit/>
            </a:bodyPr>
            <a:lstStyle/>
            <a:p>
              <a:r>
                <a:rPr lang="en-US" sz="3600" b="1" dirty="0" smtClean="0">
                  <a:latin typeface="Comic Sans MS" panose="030F0702030302020204" pitchFamily="66" charset="0"/>
                </a:rPr>
                <a:t>12. Find the hole:</a:t>
              </a:r>
            </a:p>
            <a:p>
              <a:endParaRPr lang="en-US" sz="3600" b="1" dirty="0">
                <a:latin typeface="Comic Sans MS" panose="030F0702030302020204" pitchFamily="66" charset="0"/>
              </a:endParaRPr>
            </a:p>
          </p:txBody>
        </p:sp>
      </p:grpSp>
      <p:pic>
        <p:nvPicPr>
          <p:cNvPr id="6" name="Picture 5"/>
          <p:cNvPicPr>
            <a:picLocks noChangeAspect="1"/>
          </p:cNvPicPr>
          <p:nvPr/>
        </p:nvPicPr>
        <p:blipFill>
          <a:blip r:embed="rId2"/>
          <a:stretch>
            <a:fillRect/>
          </a:stretch>
        </p:blipFill>
        <p:spPr>
          <a:xfrm>
            <a:off x="3207657" y="1904725"/>
            <a:ext cx="2879005" cy="1518984"/>
          </a:xfrm>
          <a:prstGeom prst="rect">
            <a:avLst/>
          </a:prstGeom>
        </p:spPr>
      </p:pic>
      <p:pic>
        <p:nvPicPr>
          <p:cNvPr id="5" name="Picture 4"/>
          <p:cNvPicPr>
            <a:picLocks noChangeAspect="1"/>
          </p:cNvPicPr>
          <p:nvPr/>
        </p:nvPicPr>
        <p:blipFill>
          <a:blip r:embed="rId3"/>
          <a:stretch>
            <a:fillRect/>
          </a:stretch>
        </p:blipFill>
        <p:spPr>
          <a:xfrm>
            <a:off x="6086662" y="4139065"/>
            <a:ext cx="1676400" cy="1685925"/>
          </a:xfrm>
          <a:prstGeom prst="rect">
            <a:avLst/>
          </a:prstGeom>
        </p:spPr>
      </p:pic>
    </p:spTree>
    <p:extLst>
      <p:ext uri="{BB962C8B-B14F-4D97-AF65-F5344CB8AC3E}">
        <p14:creationId xmlns:p14="http://schemas.microsoft.com/office/powerpoint/2010/main" val="1044264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262257" cy="5867400"/>
            <a:chOff x="533400" y="457200"/>
            <a:chExt cx="8262257"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88570" y="820727"/>
              <a:ext cx="7707087" cy="1200329"/>
            </a:xfrm>
            <a:prstGeom prst="rect">
              <a:avLst/>
            </a:prstGeom>
            <a:noFill/>
          </p:spPr>
          <p:txBody>
            <a:bodyPr wrap="square" rtlCol="0">
              <a:spAutoFit/>
            </a:bodyPr>
            <a:lstStyle/>
            <a:p>
              <a:r>
                <a:rPr lang="en-US" sz="3600" b="1" dirty="0">
                  <a:latin typeface="Comic Sans MS" panose="030F0702030302020204" pitchFamily="66" charset="0"/>
                </a:rPr>
                <a:t>3</a:t>
              </a:r>
              <a:r>
                <a:rPr lang="en-US" sz="3600" b="1" dirty="0" smtClean="0">
                  <a:latin typeface="Comic Sans MS" panose="030F0702030302020204" pitchFamily="66" charset="0"/>
                </a:rPr>
                <a:t>. Simplify the following:</a:t>
              </a:r>
            </a:p>
            <a:p>
              <a:endParaRPr lang="en-US" sz="3600" b="1" dirty="0">
                <a:latin typeface="Comic Sans MS" panose="030F0702030302020204" pitchFamily="66" charset="0"/>
              </a:endParaRPr>
            </a:p>
          </p:txBody>
        </p:sp>
      </p:grpSp>
      <p:pic>
        <p:nvPicPr>
          <p:cNvPr id="5" name="Picture 4"/>
          <p:cNvPicPr>
            <a:picLocks noChangeAspect="1"/>
          </p:cNvPicPr>
          <p:nvPr/>
        </p:nvPicPr>
        <p:blipFill>
          <a:blip r:embed="rId2"/>
          <a:stretch>
            <a:fillRect/>
          </a:stretch>
        </p:blipFill>
        <p:spPr>
          <a:xfrm>
            <a:off x="2139523" y="2115004"/>
            <a:ext cx="4788753" cy="1275896"/>
          </a:xfrm>
          <a:prstGeom prst="rect">
            <a:avLst/>
          </a:prstGeom>
        </p:spPr>
      </p:pic>
      <p:pic>
        <p:nvPicPr>
          <p:cNvPr id="6" name="Picture 5"/>
          <p:cNvPicPr>
            <a:picLocks noChangeAspect="1"/>
          </p:cNvPicPr>
          <p:nvPr/>
        </p:nvPicPr>
        <p:blipFill>
          <a:blip r:embed="rId3"/>
          <a:stretch>
            <a:fillRect/>
          </a:stretch>
        </p:blipFill>
        <p:spPr>
          <a:xfrm>
            <a:off x="6156751" y="4191453"/>
            <a:ext cx="1543050" cy="1581150"/>
          </a:xfrm>
          <a:prstGeom prst="rect">
            <a:avLst/>
          </a:prstGeom>
        </p:spPr>
      </p:pic>
    </p:spTree>
    <p:extLst>
      <p:ext uri="{BB962C8B-B14F-4D97-AF65-F5344CB8AC3E}">
        <p14:creationId xmlns:p14="http://schemas.microsoft.com/office/powerpoint/2010/main" val="4034710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262257" cy="5867400"/>
            <a:chOff x="533400" y="457200"/>
            <a:chExt cx="8262257"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88570" y="820727"/>
              <a:ext cx="7707087" cy="2308324"/>
            </a:xfrm>
            <a:prstGeom prst="rect">
              <a:avLst/>
            </a:prstGeom>
            <a:noFill/>
          </p:spPr>
          <p:txBody>
            <a:bodyPr wrap="square" rtlCol="0">
              <a:spAutoFit/>
            </a:bodyPr>
            <a:lstStyle/>
            <a:p>
              <a:r>
                <a:rPr lang="en-US" sz="3600" b="1" dirty="0" smtClean="0">
                  <a:latin typeface="Comic Sans MS" panose="030F0702030302020204" pitchFamily="66" charset="0"/>
                </a:rPr>
                <a:t>5. Find a value that is NOT included in the domain:</a:t>
              </a:r>
            </a:p>
            <a:p>
              <a:endParaRPr lang="en-US" sz="3600" b="1" dirty="0" smtClean="0">
                <a:latin typeface="Comic Sans MS" panose="030F0702030302020204" pitchFamily="66" charset="0"/>
              </a:endParaRPr>
            </a:p>
            <a:p>
              <a:endParaRPr lang="en-US" sz="3600" b="1" dirty="0">
                <a:latin typeface="Comic Sans MS" panose="030F0702030302020204" pitchFamily="66" charset="0"/>
              </a:endParaRPr>
            </a:p>
          </p:txBody>
        </p:sp>
      </p:grpSp>
      <p:pic>
        <p:nvPicPr>
          <p:cNvPr id="7" name="Picture 6"/>
          <p:cNvPicPr>
            <a:picLocks noChangeAspect="1"/>
          </p:cNvPicPr>
          <p:nvPr/>
        </p:nvPicPr>
        <p:blipFill>
          <a:blip r:embed="rId2"/>
          <a:stretch>
            <a:fillRect/>
          </a:stretch>
        </p:blipFill>
        <p:spPr>
          <a:xfrm>
            <a:off x="3120711" y="2296919"/>
            <a:ext cx="2826378" cy="1664263"/>
          </a:xfrm>
          <a:prstGeom prst="rect">
            <a:avLst/>
          </a:prstGeom>
        </p:spPr>
      </p:pic>
      <p:pic>
        <p:nvPicPr>
          <p:cNvPr id="9" name="Picture 8"/>
          <p:cNvPicPr>
            <a:picLocks noChangeAspect="1"/>
          </p:cNvPicPr>
          <p:nvPr/>
        </p:nvPicPr>
        <p:blipFill>
          <a:blip r:embed="rId3"/>
          <a:stretch>
            <a:fillRect/>
          </a:stretch>
        </p:blipFill>
        <p:spPr>
          <a:xfrm>
            <a:off x="6307591" y="4286250"/>
            <a:ext cx="1571625" cy="1562100"/>
          </a:xfrm>
          <a:prstGeom prst="rect">
            <a:avLst/>
          </a:prstGeom>
        </p:spPr>
      </p:pic>
    </p:spTree>
    <p:extLst>
      <p:ext uri="{BB962C8B-B14F-4D97-AF65-F5344CB8AC3E}">
        <p14:creationId xmlns:p14="http://schemas.microsoft.com/office/powerpoint/2010/main" val="3493976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262257" cy="5867400"/>
            <a:chOff x="533400" y="457200"/>
            <a:chExt cx="8262257"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88570" y="820727"/>
              <a:ext cx="7707087" cy="1754326"/>
            </a:xfrm>
            <a:prstGeom prst="rect">
              <a:avLst/>
            </a:prstGeom>
            <a:noFill/>
          </p:spPr>
          <p:txBody>
            <a:bodyPr wrap="square" rtlCol="0">
              <a:spAutoFit/>
            </a:bodyPr>
            <a:lstStyle/>
            <a:p>
              <a:r>
                <a:rPr lang="en-US" sz="3600" b="1" dirty="0" smtClean="0">
                  <a:latin typeface="Comic Sans MS" panose="030F0702030302020204" pitchFamily="66" charset="0"/>
                </a:rPr>
                <a:t>11. Simplify the following:</a:t>
              </a:r>
            </a:p>
            <a:p>
              <a:endParaRPr lang="en-US" sz="3600" b="1" dirty="0" smtClean="0">
                <a:latin typeface="Comic Sans MS" panose="030F0702030302020204" pitchFamily="66" charset="0"/>
              </a:endParaRPr>
            </a:p>
            <a:p>
              <a:endParaRPr lang="en-US" sz="3600" b="1" dirty="0">
                <a:latin typeface="Comic Sans MS" panose="030F0702030302020204" pitchFamily="66" charset="0"/>
              </a:endParaRPr>
            </a:p>
          </p:txBody>
        </p:sp>
      </p:grpSp>
      <p:pic>
        <p:nvPicPr>
          <p:cNvPr id="7" name="Picture 6"/>
          <p:cNvPicPr>
            <a:picLocks noChangeAspect="1"/>
          </p:cNvPicPr>
          <p:nvPr/>
        </p:nvPicPr>
        <p:blipFill>
          <a:blip r:embed="rId2"/>
          <a:stretch>
            <a:fillRect/>
          </a:stretch>
        </p:blipFill>
        <p:spPr>
          <a:xfrm>
            <a:off x="3200854" y="1857560"/>
            <a:ext cx="2895146" cy="1434985"/>
          </a:xfrm>
          <a:prstGeom prst="rect">
            <a:avLst/>
          </a:prstGeom>
        </p:spPr>
      </p:pic>
      <p:pic>
        <p:nvPicPr>
          <p:cNvPr id="8" name="Picture 7"/>
          <p:cNvPicPr>
            <a:picLocks noChangeAspect="1"/>
          </p:cNvPicPr>
          <p:nvPr/>
        </p:nvPicPr>
        <p:blipFill>
          <a:blip r:embed="rId3"/>
          <a:stretch>
            <a:fillRect/>
          </a:stretch>
        </p:blipFill>
        <p:spPr>
          <a:xfrm>
            <a:off x="6293304" y="4297334"/>
            <a:ext cx="1581150" cy="1590675"/>
          </a:xfrm>
          <a:prstGeom prst="rect">
            <a:avLst/>
          </a:prstGeom>
        </p:spPr>
      </p:pic>
    </p:spTree>
    <p:extLst>
      <p:ext uri="{BB962C8B-B14F-4D97-AF65-F5344CB8AC3E}">
        <p14:creationId xmlns:p14="http://schemas.microsoft.com/office/powerpoint/2010/main" val="572930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928" y="706582"/>
            <a:ext cx="9130146" cy="5340927"/>
            <a:chOff x="-6928" y="706582"/>
            <a:chExt cx="9130146" cy="5340927"/>
          </a:xfrm>
        </p:grpSpPr>
        <p:grpSp>
          <p:nvGrpSpPr>
            <p:cNvPr id="3" name="Group 2"/>
            <p:cNvGrpSpPr/>
            <p:nvPr/>
          </p:nvGrpSpPr>
          <p:grpSpPr>
            <a:xfrm>
              <a:off x="4558145" y="706582"/>
              <a:ext cx="4565073" cy="5334000"/>
              <a:chOff x="4419600" y="706582"/>
              <a:chExt cx="4565073" cy="5334000"/>
            </a:xfrm>
          </p:grpSpPr>
          <p:sp>
            <p:nvSpPr>
              <p:cNvPr id="4" name="Rectangle 3"/>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ectangle 4"/>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ectangle 5"/>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7" name="Group 6"/>
            <p:cNvGrpSpPr/>
            <p:nvPr/>
          </p:nvGrpSpPr>
          <p:grpSpPr>
            <a:xfrm>
              <a:off x="-6928" y="713509"/>
              <a:ext cx="4565073" cy="5334000"/>
              <a:chOff x="4419600" y="706582"/>
              <a:chExt cx="4565073" cy="5334000"/>
            </a:xfrm>
          </p:grpSpPr>
          <p:sp>
            <p:nvSpPr>
              <p:cNvPr id="8" name="Rectangle 7"/>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sp>
        <p:nvSpPr>
          <p:cNvPr id="12" name="TextBox 11"/>
          <p:cNvSpPr txBox="1"/>
          <p:nvPr/>
        </p:nvSpPr>
        <p:spPr>
          <a:xfrm rot="16200000">
            <a:off x="4489460" y="2299256"/>
            <a:ext cx="3733800" cy="3416320"/>
          </a:xfrm>
          <a:prstGeom prst="rect">
            <a:avLst/>
          </a:prstGeom>
          <a:noFill/>
        </p:spPr>
        <p:txBody>
          <a:bodyPr wrap="square" rtlCol="0">
            <a:spAutoFit/>
          </a:bodyPr>
          <a:lstStyle/>
          <a:p>
            <a:r>
              <a:rPr lang="en-US" dirty="0"/>
              <a:t>7</a:t>
            </a:r>
            <a:r>
              <a:rPr lang="en-US" dirty="0" smtClean="0"/>
              <a:t>.</a:t>
            </a:r>
          </a:p>
          <a:p>
            <a:endParaRPr lang="en-US" dirty="0"/>
          </a:p>
          <a:p>
            <a:endParaRPr lang="en-US" dirty="0" smtClean="0"/>
          </a:p>
          <a:p>
            <a:endParaRPr lang="en-US" dirty="0"/>
          </a:p>
          <a:p>
            <a:endParaRPr lang="en-US" dirty="0" smtClean="0"/>
          </a:p>
          <a:p>
            <a:r>
              <a:rPr lang="en-US" dirty="0"/>
              <a:t>8</a:t>
            </a:r>
            <a:r>
              <a:rPr lang="en-US" dirty="0" smtClean="0"/>
              <a:t>.</a:t>
            </a:r>
          </a:p>
          <a:p>
            <a:endParaRPr lang="en-US" dirty="0"/>
          </a:p>
          <a:p>
            <a:endParaRPr lang="en-US" dirty="0" smtClean="0"/>
          </a:p>
          <a:p>
            <a:endParaRPr lang="en-US" dirty="0"/>
          </a:p>
          <a:p>
            <a:endParaRPr lang="en-US" dirty="0" smtClean="0"/>
          </a:p>
          <a:p>
            <a:endParaRPr lang="en-US" dirty="0"/>
          </a:p>
          <a:p>
            <a:r>
              <a:rPr lang="en-US" dirty="0"/>
              <a:t>9</a:t>
            </a:r>
            <a:r>
              <a:rPr lang="en-US" dirty="0" smtClean="0"/>
              <a:t>.</a:t>
            </a:r>
            <a:endParaRPr lang="en-US" dirty="0"/>
          </a:p>
        </p:txBody>
      </p:sp>
      <p:sp>
        <p:nvSpPr>
          <p:cNvPr id="13" name="TextBox 12"/>
          <p:cNvSpPr txBox="1"/>
          <p:nvPr/>
        </p:nvSpPr>
        <p:spPr>
          <a:xfrm rot="16200000">
            <a:off x="-6340" y="2299256"/>
            <a:ext cx="3733800" cy="3416320"/>
          </a:xfrm>
          <a:prstGeom prst="rect">
            <a:avLst/>
          </a:prstGeom>
          <a:noFill/>
        </p:spPr>
        <p:txBody>
          <a:bodyPr wrap="square" rtlCol="0">
            <a:spAutoFit/>
          </a:bodyPr>
          <a:lstStyle/>
          <a:p>
            <a:r>
              <a:rPr lang="en-US" dirty="0"/>
              <a:t>4</a:t>
            </a:r>
            <a:r>
              <a:rPr lang="en-US" dirty="0" smtClean="0"/>
              <a:t>.</a:t>
            </a:r>
          </a:p>
          <a:p>
            <a:endParaRPr lang="en-US" dirty="0"/>
          </a:p>
          <a:p>
            <a:endParaRPr lang="en-US" dirty="0" smtClean="0"/>
          </a:p>
          <a:p>
            <a:endParaRPr lang="en-US" dirty="0"/>
          </a:p>
          <a:p>
            <a:endParaRPr lang="en-US" dirty="0"/>
          </a:p>
          <a:p>
            <a:r>
              <a:rPr lang="en-US" dirty="0"/>
              <a:t>5</a:t>
            </a:r>
            <a:r>
              <a:rPr lang="en-US" dirty="0" smtClean="0"/>
              <a:t>.</a:t>
            </a:r>
          </a:p>
          <a:p>
            <a:endParaRPr lang="en-US" dirty="0"/>
          </a:p>
          <a:p>
            <a:endParaRPr lang="en-US" dirty="0" smtClean="0"/>
          </a:p>
          <a:p>
            <a:endParaRPr lang="en-US" dirty="0"/>
          </a:p>
          <a:p>
            <a:endParaRPr lang="en-US" dirty="0" smtClean="0"/>
          </a:p>
          <a:p>
            <a:endParaRPr lang="en-US" dirty="0"/>
          </a:p>
          <a:p>
            <a:r>
              <a:rPr lang="en-US" dirty="0"/>
              <a:t>6</a:t>
            </a:r>
            <a:r>
              <a:rPr lang="en-US" dirty="0" smtClean="0"/>
              <a:t>.</a:t>
            </a:r>
            <a:endParaRPr lang="en-US" dirty="0"/>
          </a:p>
        </p:txBody>
      </p:sp>
    </p:spTree>
    <p:extLst>
      <p:ext uri="{BB962C8B-B14F-4D97-AF65-F5344CB8AC3E}">
        <p14:creationId xmlns:p14="http://schemas.microsoft.com/office/powerpoint/2010/main" val="358290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928" y="706582"/>
            <a:ext cx="9130146" cy="5340927"/>
            <a:chOff x="-6928" y="706582"/>
            <a:chExt cx="9130146" cy="5340927"/>
          </a:xfrm>
        </p:grpSpPr>
        <p:grpSp>
          <p:nvGrpSpPr>
            <p:cNvPr id="3" name="Group 2"/>
            <p:cNvGrpSpPr/>
            <p:nvPr/>
          </p:nvGrpSpPr>
          <p:grpSpPr>
            <a:xfrm>
              <a:off x="4558145" y="706582"/>
              <a:ext cx="4565073" cy="5334000"/>
              <a:chOff x="4419600" y="706582"/>
              <a:chExt cx="4565073" cy="5334000"/>
            </a:xfrm>
          </p:grpSpPr>
          <p:sp>
            <p:nvSpPr>
              <p:cNvPr id="8" name="Rectangle 7"/>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4" name="Group 3"/>
            <p:cNvGrpSpPr/>
            <p:nvPr/>
          </p:nvGrpSpPr>
          <p:grpSpPr>
            <a:xfrm>
              <a:off x="-6928" y="713509"/>
              <a:ext cx="4565073" cy="5334000"/>
              <a:chOff x="4419600" y="706582"/>
              <a:chExt cx="4565073" cy="5334000"/>
            </a:xfrm>
          </p:grpSpPr>
          <p:sp>
            <p:nvSpPr>
              <p:cNvPr id="5" name="Rectangle 4"/>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ectangle 5"/>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sp>
        <p:nvSpPr>
          <p:cNvPr id="11" name="TextBox 10"/>
          <p:cNvSpPr txBox="1"/>
          <p:nvPr/>
        </p:nvSpPr>
        <p:spPr>
          <a:xfrm rot="16200000">
            <a:off x="4565660" y="2299254"/>
            <a:ext cx="3733800" cy="3416320"/>
          </a:xfrm>
          <a:prstGeom prst="rect">
            <a:avLst/>
          </a:prstGeom>
          <a:noFill/>
        </p:spPr>
        <p:txBody>
          <a:bodyPr wrap="square" rtlCol="0">
            <a:spAutoFit/>
          </a:bodyPr>
          <a:lstStyle/>
          <a:p>
            <a:r>
              <a:rPr lang="en-US" dirty="0" smtClean="0"/>
              <a:t>13.</a:t>
            </a:r>
          </a:p>
          <a:p>
            <a:endParaRPr lang="en-US" dirty="0"/>
          </a:p>
          <a:p>
            <a:endParaRPr lang="en-US" dirty="0" smtClean="0"/>
          </a:p>
          <a:p>
            <a:endParaRPr lang="en-US" dirty="0"/>
          </a:p>
          <a:p>
            <a:endParaRPr lang="en-US" dirty="0" smtClean="0"/>
          </a:p>
          <a:p>
            <a:r>
              <a:rPr lang="en-US" dirty="0" smtClean="0"/>
              <a:t>14.</a:t>
            </a:r>
          </a:p>
          <a:p>
            <a:endParaRPr lang="en-US" dirty="0"/>
          </a:p>
          <a:p>
            <a:endParaRPr lang="en-US" dirty="0" smtClean="0"/>
          </a:p>
          <a:p>
            <a:endParaRPr lang="en-US" dirty="0"/>
          </a:p>
          <a:p>
            <a:endParaRPr lang="en-US" dirty="0" smtClean="0"/>
          </a:p>
          <a:p>
            <a:endParaRPr lang="en-US" dirty="0"/>
          </a:p>
          <a:p>
            <a:r>
              <a:rPr lang="en-US" dirty="0" smtClean="0"/>
              <a:t>15.</a:t>
            </a:r>
            <a:endParaRPr lang="en-US" dirty="0"/>
          </a:p>
        </p:txBody>
      </p:sp>
      <p:sp>
        <p:nvSpPr>
          <p:cNvPr id="12" name="TextBox 11"/>
          <p:cNvSpPr txBox="1"/>
          <p:nvPr/>
        </p:nvSpPr>
        <p:spPr>
          <a:xfrm rot="16200000">
            <a:off x="-6340" y="2299256"/>
            <a:ext cx="3733800" cy="3416320"/>
          </a:xfrm>
          <a:prstGeom prst="rect">
            <a:avLst/>
          </a:prstGeom>
          <a:noFill/>
        </p:spPr>
        <p:txBody>
          <a:bodyPr wrap="square" rtlCol="0">
            <a:spAutoFit/>
          </a:bodyPr>
          <a:lstStyle/>
          <a:p>
            <a:r>
              <a:rPr lang="en-US" dirty="0" smtClean="0"/>
              <a:t>10.</a:t>
            </a:r>
          </a:p>
          <a:p>
            <a:endParaRPr lang="en-US" dirty="0"/>
          </a:p>
          <a:p>
            <a:endParaRPr lang="en-US" dirty="0" smtClean="0"/>
          </a:p>
          <a:p>
            <a:endParaRPr lang="en-US" dirty="0"/>
          </a:p>
          <a:p>
            <a:endParaRPr lang="en-US" dirty="0" smtClean="0"/>
          </a:p>
          <a:p>
            <a:r>
              <a:rPr lang="en-US" dirty="0" smtClean="0"/>
              <a:t>11.</a:t>
            </a:r>
          </a:p>
          <a:p>
            <a:endParaRPr lang="en-US" dirty="0"/>
          </a:p>
          <a:p>
            <a:endParaRPr lang="en-US" dirty="0" smtClean="0"/>
          </a:p>
          <a:p>
            <a:endParaRPr lang="en-US" dirty="0"/>
          </a:p>
          <a:p>
            <a:endParaRPr lang="en-US" dirty="0" smtClean="0"/>
          </a:p>
          <a:p>
            <a:endParaRPr lang="en-US" dirty="0"/>
          </a:p>
          <a:p>
            <a:r>
              <a:rPr lang="en-US" dirty="0" smtClean="0"/>
              <a:t>12.</a:t>
            </a:r>
            <a:endParaRPr lang="en-US" dirty="0"/>
          </a:p>
        </p:txBody>
      </p:sp>
    </p:spTree>
    <p:extLst>
      <p:ext uri="{BB962C8B-B14F-4D97-AF65-F5344CB8AC3E}">
        <p14:creationId xmlns:p14="http://schemas.microsoft.com/office/powerpoint/2010/main" val="121029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200" y="838200"/>
              <a:ext cx="6248400" cy="1200329"/>
            </a:xfrm>
            <a:prstGeom prst="rect">
              <a:avLst/>
            </a:prstGeom>
            <a:noFill/>
          </p:spPr>
          <p:txBody>
            <a:bodyPr wrap="square" rtlCol="0">
              <a:spAutoFit/>
            </a:bodyPr>
            <a:lstStyle/>
            <a:p>
              <a:r>
                <a:rPr lang="en-US" sz="3600" b="1" dirty="0">
                  <a:latin typeface="Comic Sans MS" panose="030F0702030302020204" pitchFamily="66" charset="0"/>
                </a:rPr>
                <a:t>1</a:t>
              </a:r>
              <a:r>
                <a:rPr lang="en-US" sz="3600" b="1" dirty="0" smtClean="0">
                  <a:latin typeface="Comic Sans MS" panose="030F0702030302020204" pitchFamily="66" charset="0"/>
                </a:rPr>
                <a:t>. Solve the following:</a:t>
              </a:r>
            </a:p>
            <a:p>
              <a:endParaRPr lang="en-US" sz="3600" b="1" dirty="0">
                <a:latin typeface="Comic Sans MS" panose="030F0702030302020204" pitchFamily="66" charset="0"/>
              </a:endParaRPr>
            </a:p>
          </p:txBody>
        </p:sp>
      </p:grpSp>
      <p:pic>
        <p:nvPicPr>
          <p:cNvPr id="6" name="Picture 5"/>
          <p:cNvPicPr>
            <a:picLocks noChangeAspect="1"/>
          </p:cNvPicPr>
          <p:nvPr/>
        </p:nvPicPr>
        <p:blipFill>
          <a:blip r:embed="rId2"/>
          <a:stretch>
            <a:fillRect/>
          </a:stretch>
        </p:blipFill>
        <p:spPr>
          <a:xfrm>
            <a:off x="1297172" y="2038529"/>
            <a:ext cx="6561582" cy="2364369"/>
          </a:xfrm>
          <a:prstGeom prst="rect">
            <a:avLst/>
          </a:prstGeom>
        </p:spPr>
      </p:pic>
      <p:pic>
        <p:nvPicPr>
          <p:cNvPr id="7" name="Picture 6"/>
          <p:cNvPicPr>
            <a:picLocks noChangeAspect="1"/>
          </p:cNvPicPr>
          <p:nvPr/>
        </p:nvPicPr>
        <p:blipFill>
          <a:blip r:embed="rId3"/>
          <a:stretch>
            <a:fillRect/>
          </a:stretch>
        </p:blipFill>
        <p:spPr>
          <a:xfrm>
            <a:off x="6192801" y="3977227"/>
            <a:ext cx="1543050" cy="1600200"/>
          </a:xfrm>
          <a:prstGeom prst="rect">
            <a:avLst/>
          </a:prstGeom>
        </p:spPr>
      </p:pic>
      <p:sp>
        <p:nvSpPr>
          <p:cNvPr id="8" name="Rectangle 7"/>
          <p:cNvSpPr/>
          <p:nvPr/>
        </p:nvSpPr>
        <p:spPr>
          <a:xfrm>
            <a:off x="1754372" y="3487479"/>
            <a:ext cx="1201479" cy="8080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219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199" y="838200"/>
              <a:ext cx="6734629" cy="2308324"/>
            </a:xfrm>
            <a:prstGeom prst="rect">
              <a:avLst/>
            </a:prstGeom>
            <a:noFill/>
          </p:spPr>
          <p:txBody>
            <a:bodyPr wrap="square" rtlCol="0">
              <a:spAutoFit/>
            </a:bodyPr>
            <a:lstStyle/>
            <a:p>
              <a:r>
                <a:rPr lang="en-US" sz="3600" b="1" dirty="0" smtClean="0">
                  <a:latin typeface="Comic Sans MS" panose="030F0702030302020204" pitchFamily="66" charset="0"/>
                </a:rPr>
                <a:t>9. Find the horizontal asymptote, explain how you know the answer:</a:t>
              </a:r>
            </a:p>
            <a:p>
              <a:endParaRPr lang="en-US" sz="3600" b="1" dirty="0">
                <a:latin typeface="Comic Sans MS" panose="030F0702030302020204" pitchFamily="66" charset="0"/>
              </a:endParaRPr>
            </a:p>
          </p:txBody>
        </p:sp>
      </p:grpSp>
      <p:pic>
        <p:nvPicPr>
          <p:cNvPr id="8" name="Picture 7"/>
          <p:cNvPicPr>
            <a:picLocks noChangeAspect="1"/>
          </p:cNvPicPr>
          <p:nvPr/>
        </p:nvPicPr>
        <p:blipFill>
          <a:blip r:embed="rId2"/>
          <a:stretch>
            <a:fillRect/>
          </a:stretch>
        </p:blipFill>
        <p:spPr>
          <a:xfrm>
            <a:off x="3607252" y="2711736"/>
            <a:ext cx="2009777" cy="1655111"/>
          </a:xfrm>
          <a:prstGeom prst="rect">
            <a:avLst/>
          </a:prstGeom>
        </p:spPr>
      </p:pic>
      <p:pic>
        <p:nvPicPr>
          <p:cNvPr id="9" name="Picture 8"/>
          <p:cNvPicPr>
            <a:picLocks noChangeAspect="1"/>
          </p:cNvPicPr>
          <p:nvPr/>
        </p:nvPicPr>
        <p:blipFill>
          <a:blip r:embed="rId3"/>
          <a:stretch>
            <a:fillRect/>
          </a:stretch>
        </p:blipFill>
        <p:spPr>
          <a:xfrm>
            <a:off x="6285139" y="4095085"/>
            <a:ext cx="1581150" cy="1581150"/>
          </a:xfrm>
          <a:prstGeom prst="rect">
            <a:avLst/>
          </a:prstGeom>
        </p:spPr>
      </p:pic>
    </p:spTree>
    <p:extLst>
      <p:ext uri="{BB962C8B-B14F-4D97-AF65-F5344CB8AC3E}">
        <p14:creationId xmlns:p14="http://schemas.microsoft.com/office/powerpoint/2010/main" val="859695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45027" y="838200"/>
              <a:ext cx="7199087" cy="646331"/>
            </a:xfrm>
            <a:prstGeom prst="rect">
              <a:avLst/>
            </a:prstGeom>
            <a:noFill/>
          </p:spPr>
          <p:txBody>
            <a:bodyPr wrap="square" rtlCol="0">
              <a:spAutoFit/>
            </a:bodyPr>
            <a:lstStyle/>
            <a:p>
              <a:r>
                <a:rPr lang="en-US" sz="3600" b="1" dirty="0" smtClean="0">
                  <a:latin typeface="Comic Sans MS" panose="030F0702030302020204" pitchFamily="66" charset="0"/>
                </a:rPr>
                <a:t>13.  Simplify the following: </a:t>
              </a:r>
              <a:endParaRPr lang="en-US" sz="3600" b="1" dirty="0">
                <a:latin typeface="Comic Sans MS" panose="030F0702030302020204" pitchFamily="66" charset="0"/>
              </a:endParaRPr>
            </a:p>
          </p:txBody>
        </p:sp>
      </p:grpSp>
      <p:pic>
        <p:nvPicPr>
          <p:cNvPr id="8" name="Picture 7"/>
          <p:cNvPicPr>
            <a:picLocks noChangeAspect="1"/>
          </p:cNvPicPr>
          <p:nvPr/>
        </p:nvPicPr>
        <p:blipFill>
          <a:blip r:embed="rId2"/>
          <a:stretch>
            <a:fillRect/>
          </a:stretch>
        </p:blipFill>
        <p:spPr>
          <a:xfrm>
            <a:off x="3893683" y="1592035"/>
            <a:ext cx="1505631" cy="2082555"/>
          </a:xfrm>
          <a:prstGeom prst="rect">
            <a:avLst/>
          </a:prstGeom>
        </p:spPr>
      </p:pic>
      <p:pic>
        <p:nvPicPr>
          <p:cNvPr id="10" name="Picture 9"/>
          <p:cNvPicPr>
            <a:picLocks noChangeAspect="1"/>
          </p:cNvPicPr>
          <p:nvPr/>
        </p:nvPicPr>
        <p:blipFill>
          <a:blip r:embed="rId3"/>
          <a:stretch>
            <a:fillRect/>
          </a:stretch>
        </p:blipFill>
        <p:spPr>
          <a:xfrm>
            <a:off x="6146614" y="4123328"/>
            <a:ext cx="1571625" cy="1609725"/>
          </a:xfrm>
          <a:prstGeom prst="rect">
            <a:avLst/>
          </a:prstGeom>
        </p:spPr>
      </p:pic>
    </p:spTree>
    <p:extLst>
      <p:ext uri="{BB962C8B-B14F-4D97-AF65-F5344CB8AC3E}">
        <p14:creationId xmlns:p14="http://schemas.microsoft.com/office/powerpoint/2010/main" val="404380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45027" y="838200"/>
              <a:ext cx="7199087" cy="646331"/>
            </a:xfrm>
            <a:prstGeom prst="rect">
              <a:avLst/>
            </a:prstGeom>
            <a:noFill/>
          </p:spPr>
          <p:txBody>
            <a:bodyPr wrap="square" rtlCol="0">
              <a:spAutoFit/>
            </a:bodyPr>
            <a:lstStyle/>
            <a:p>
              <a:r>
                <a:rPr lang="en-US" sz="3600" b="1" dirty="0">
                  <a:latin typeface="Comic Sans MS" panose="030F0702030302020204" pitchFamily="66" charset="0"/>
                </a:rPr>
                <a:t>6</a:t>
              </a:r>
              <a:r>
                <a:rPr lang="en-US" sz="3600" b="1" dirty="0" smtClean="0">
                  <a:latin typeface="Comic Sans MS" panose="030F0702030302020204" pitchFamily="66" charset="0"/>
                </a:rPr>
                <a:t>. Simplify the following: </a:t>
              </a:r>
              <a:endParaRPr lang="en-US" sz="3600" b="1" dirty="0">
                <a:latin typeface="Comic Sans MS" panose="030F0702030302020204" pitchFamily="66" charset="0"/>
              </a:endParaRPr>
            </a:p>
          </p:txBody>
        </p:sp>
      </p:grpSp>
      <p:pic>
        <p:nvPicPr>
          <p:cNvPr id="7" name="Picture 6"/>
          <p:cNvPicPr>
            <a:picLocks noChangeAspect="1"/>
          </p:cNvPicPr>
          <p:nvPr/>
        </p:nvPicPr>
        <p:blipFill>
          <a:blip r:embed="rId2"/>
          <a:stretch>
            <a:fillRect/>
          </a:stretch>
        </p:blipFill>
        <p:spPr>
          <a:xfrm>
            <a:off x="3203122" y="1865531"/>
            <a:ext cx="2596058" cy="1443726"/>
          </a:xfrm>
          <a:prstGeom prst="rect">
            <a:avLst/>
          </a:prstGeom>
        </p:spPr>
      </p:pic>
      <p:pic>
        <p:nvPicPr>
          <p:cNvPr id="8" name="Picture 7"/>
          <p:cNvPicPr>
            <a:picLocks noChangeAspect="1"/>
          </p:cNvPicPr>
          <p:nvPr/>
        </p:nvPicPr>
        <p:blipFill>
          <a:blip r:embed="rId3"/>
          <a:stretch>
            <a:fillRect/>
          </a:stretch>
        </p:blipFill>
        <p:spPr>
          <a:xfrm>
            <a:off x="6090906" y="4100513"/>
            <a:ext cx="1619250" cy="1609725"/>
          </a:xfrm>
          <a:prstGeom prst="rect">
            <a:avLst/>
          </a:prstGeom>
        </p:spPr>
      </p:pic>
    </p:spTree>
    <p:extLst>
      <p:ext uri="{BB962C8B-B14F-4D97-AF65-F5344CB8AC3E}">
        <p14:creationId xmlns:p14="http://schemas.microsoft.com/office/powerpoint/2010/main" val="3497292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45027" y="838200"/>
              <a:ext cx="7199087" cy="1200329"/>
            </a:xfrm>
            <a:prstGeom prst="rect">
              <a:avLst/>
            </a:prstGeom>
            <a:noFill/>
          </p:spPr>
          <p:txBody>
            <a:bodyPr wrap="square" rtlCol="0">
              <a:spAutoFit/>
            </a:bodyPr>
            <a:lstStyle/>
            <a:p>
              <a:r>
                <a:rPr lang="en-US" sz="3600" b="1" dirty="0" smtClean="0">
                  <a:latin typeface="Comic Sans MS" panose="030F0702030302020204" pitchFamily="66" charset="0"/>
                </a:rPr>
                <a:t>15. Solve the following:</a:t>
              </a:r>
            </a:p>
            <a:p>
              <a:endParaRPr lang="en-US" sz="3600" b="1" dirty="0">
                <a:latin typeface="Comic Sans MS" panose="030F0702030302020204" pitchFamily="66" charset="0"/>
              </a:endParaRPr>
            </a:p>
          </p:txBody>
        </p:sp>
      </p:grpSp>
      <p:pic>
        <p:nvPicPr>
          <p:cNvPr id="9" name="Picture 8"/>
          <p:cNvPicPr>
            <a:picLocks noChangeAspect="1"/>
          </p:cNvPicPr>
          <p:nvPr/>
        </p:nvPicPr>
        <p:blipFill>
          <a:blip r:embed="rId2"/>
          <a:stretch>
            <a:fillRect/>
          </a:stretch>
        </p:blipFill>
        <p:spPr>
          <a:xfrm>
            <a:off x="2773474" y="2038529"/>
            <a:ext cx="3520851" cy="1208135"/>
          </a:xfrm>
          <a:prstGeom prst="rect">
            <a:avLst/>
          </a:prstGeom>
        </p:spPr>
      </p:pic>
      <p:pic>
        <p:nvPicPr>
          <p:cNvPr id="10" name="Picture 9"/>
          <p:cNvPicPr>
            <a:picLocks noChangeAspect="1"/>
          </p:cNvPicPr>
          <p:nvPr/>
        </p:nvPicPr>
        <p:blipFill>
          <a:blip r:embed="rId3"/>
          <a:stretch>
            <a:fillRect/>
          </a:stretch>
        </p:blipFill>
        <p:spPr>
          <a:xfrm>
            <a:off x="6294325" y="4109373"/>
            <a:ext cx="1524000" cy="1552575"/>
          </a:xfrm>
          <a:prstGeom prst="rect">
            <a:avLst/>
          </a:prstGeom>
        </p:spPr>
      </p:pic>
    </p:spTree>
    <p:extLst>
      <p:ext uri="{BB962C8B-B14F-4D97-AF65-F5344CB8AC3E}">
        <p14:creationId xmlns:p14="http://schemas.microsoft.com/office/powerpoint/2010/main" val="159707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928913" y="838200"/>
              <a:ext cx="7489373" cy="3416320"/>
            </a:xfrm>
            <a:prstGeom prst="rect">
              <a:avLst/>
            </a:prstGeom>
            <a:noFill/>
          </p:spPr>
          <p:txBody>
            <a:bodyPr wrap="square" rtlCol="0">
              <a:spAutoFit/>
            </a:bodyPr>
            <a:lstStyle/>
            <a:p>
              <a:r>
                <a:rPr lang="en-US" sz="3600" b="1" dirty="0" smtClean="0">
                  <a:latin typeface="Comic Sans MS" panose="030F0702030302020204" pitchFamily="66" charset="0"/>
                </a:rPr>
                <a:t>14. Marcie can wallpaper a bathroom in 3 hr.  Bailey can wallpaper the same bathroom in 5 hr.  How long would it take them if they worked together?:</a:t>
              </a:r>
            </a:p>
            <a:p>
              <a:endParaRPr lang="en-US" sz="3600" b="1" dirty="0">
                <a:latin typeface="Comic Sans MS" panose="030F0702030302020204" pitchFamily="66" charset="0"/>
              </a:endParaRPr>
            </a:p>
          </p:txBody>
        </p:sp>
      </p:grpSp>
      <p:pic>
        <p:nvPicPr>
          <p:cNvPr id="8" name="Picture 7"/>
          <p:cNvPicPr>
            <a:picLocks noChangeAspect="1"/>
          </p:cNvPicPr>
          <p:nvPr/>
        </p:nvPicPr>
        <p:blipFill>
          <a:blip r:embed="rId2"/>
          <a:stretch>
            <a:fillRect/>
          </a:stretch>
        </p:blipFill>
        <p:spPr>
          <a:xfrm>
            <a:off x="6249307" y="4254520"/>
            <a:ext cx="1562100" cy="1581150"/>
          </a:xfrm>
          <a:prstGeom prst="rect">
            <a:avLst/>
          </a:prstGeom>
        </p:spPr>
      </p:pic>
    </p:spTree>
    <p:extLst>
      <p:ext uri="{BB962C8B-B14F-4D97-AF65-F5344CB8AC3E}">
        <p14:creationId xmlns:p14="http://schemas.microsoft.com/office/powerpoint/2010/main" val="8841889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513</TotalTime>
  <Words>334</Words>
  <Application>Microsoft Office PowerPoint</Application>
  <PresentationFormat>On-screen Show (4:3)</PresentationFormat>
  <Paragraphs>89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Hylton, Leslie A.</dc:creator>
  <cp:lastModifiedBy>Hylton, Leslie A.</cp:lastModifiedBy>
  <cp:revision>59</cp:revision>
  <dcterms:created xsi:type="dcterms:W3CDTF">2015-10-06T12:34:11Z</dcterms:created>
  <dcterms:modified xsi:type="dcterms:W3CDTF">2015-10-09T17:59:09Z</dcterms:modified>
</cp:coreProperties>
</file>